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4"/>
  </p:notesMasterIdLst>
  <p:sldIdLst>
    <p:sldId id="260" r:id="rId2"/>
    <p:sldId id="262" r:id="rId3"/>
  </p:sldIdLst>
  <p:sldSz cx="9906000" cy="6858000" type="A4"/>
  <p:notesSz cx="6886575"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98" d="100"/>
          <a:sy n="98" d="100"/>
        </p:scale>
        <p:origin x="1134" y="114"/>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84183" cy="502675"/>
          </a:xfrm>
          <a:prstGeom prst="rect">
            <a:avLst/>
          </a:prstGeom>
        </p:spPr>
        <p:txBody>
          <a:bodyPr vert="horz" lIns="92391" tIns="46195" rIns="92391" bIns="46195" rtlCol="0"/>
          <a:lstStyle>
            <a:lvl1pPr algn="l">
              <a:defRPr sz="1200"/>
            </a:lvl1pPr>
          </a:lstStyle>
          <a:p>
            <a:endParaRPr lang="de-DE"/>
          </a:p>
        </p:txBody>
      </p:sp>
      <p:sp>
        <p:nvSpPr>
          <p:cNvPr id="3" name="Datumsplatzhalter 2"/>
          <p:cNvSpPr>
            <a:spLocks noGrp="1"/>
          </p:cNvSpPr>
          <p:nvPr>
            <p:ph type="dt" idx="1"/>
          </p:nvPr>
        </p:nvSpPr>
        <p:spPr>
          <a:xfrm>
            <a:off x="3900799" y="1"/>
            <a:ext cx="2984183" cy="502675"/>
          </a:xfrm>
          <a:prstGeom prst="rect">
            <a:avLst/>
          </a:prstGeom>
        </p:spPr>
        <p:txBody>
          <a:bodyPr vert="horz" lIns="92391" tIns="46195" rIns="92391" bIns="46195" rtlCol="0"/>
          <a:lstStyle>
            <a:lvl1pPr algn="r">
              <a:defRPr sz="1200"/>
            </a:lvl1pPr>
          </a:lstStyle>
          <a:p>
            <a:fld id="{6EE27089-A21F-594F-B36C-22F110959983}" type="datetimeFigureOut">
              <a:rPr lang="de-DE" smtClean="0"/>
              <a:pPr/>
              <a:t>17.09.2024</a:t>
            </a:fld>
            <a:endParaRPr lang="de-DE"/>
          </a:p>
        </p:txBody>
      </p:sp>
      <p:sp>
        <p:nvSpPr>
          <p:cNvPr id="4" name="Folienbildplatzhalter 3"/>
          <p:cNvSpPr>
            <a:spLocks noGrp="1" noRot="1" noChangeAspect="1"/>
          </p:cNvSpPr>
          <p:nvPr>
            <p:ph type="sldImg" idx="2"/>
          </p:nvPr>
        </p:nvSpPr>
        <p:spPr>
          <a:xfrm>
            <a:off x="1001713" y="1252538"/>
            <a:ext cx="4883150" cy="3381375"/>
          </a:xfrm>
          <a:prstGeom prst="rect">
            <a:avLst/>
          </a:prstGeom>
          <a:noFill/>
          <a:ln w="12700">
            <a:solidFill>
              <a:prstClr val="black"/>
            </a:solidFill>
          </a:ln>
        </p:spPr>
        <p:txBody>
          <a:bodyPr vert="horz" lIns="92391" tIns="46195" rIns="92391" bIns="46195" rtlCol="0" anchor="ctr"/>
          <a:lstStyle/>
          <a:p>
            <a:endParaRPr lang="de-DE"/>
          </a:p>
        </p:txBody>
      </p:sp>
      <p:sp>
        <p:nvSpPr>
          <p:cNvPr id="5" name="Notizenplatzhalter 4"/>
          <p:cNvSpPr>
            <a:spLocks noGrp="1"/>
          </p:cNvSpPr>
          <p:nvPr>
            <p:ph type="body" sz="quarter" idx="3"/>
          </p:nvPr>
        </p:nvSpPr>
        <p:spPr>
          <a:xfrm>
            <a:off x="688658" y="4821505"/>
            <a:ext cx="5509260" cy="3944868"/>
          </a:xfrm>
          <a:prstGeom prst="rect">
            <a:avLst/>
          </a:prstGeom>
        </p:spPr>
        <p:txBody>
          <a:bodyPr vert="horz" lIns="92391" tIns="46195" rIns="92391" bIns="46195"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516040"/>
            <a:ext cx="2984183" cy="502674"/>
          </a:xfrm>
          <a:prstGeom prst="rect">
            <a:avLst/>
          </a:prstGeom>
        </p:spPr>
        <p:txBody>
          <a:bodyPr vert="horz" lIns="92391" tIns="46195" rIns="92391" bIns="46195" rtlCol="0" anchor="b"/>
          <a:lstStyle>
            <a:lvl1pPr algn="l">
              <a:defRPr sz="1200"/>
            </a:lvl1pPr>
          </a:lstStyle>
          <a:p>
            <a:endParaRPr lang="de-DE"/>
          </a:p>
        </p:txBody>
      </p:sp>
      <p:sp>
        <p:nvSpPr>
          <p:cNvPr id="7" name="Foliennummernplatzhalter 6"/>
          <p:cNvSpPr>
            <a:spLocks noGrp="1"/>
          </p:cNvSpPr>
          <p:nvPr>
            <p:ph type="sldNum" sz="quarter" idx="5"/>
          </p:nvPr>
        </p:nvSpPr>
        <p:spPr>
          <a:xfrm>
            <a:off x="3900799" y="9516040"/>
            <a:ext cx="2984183" cy="502674"/>
          </a:xfrm>
          <a:prstGeom prst="rect">
            <a:avLst/>
          </a:prstGeom>
        </p:spPr>
        <p:txBody>
          <a:bodyPr vert="horz" lIns="92391" tIns="46195" rIns="92391" bIns="46195" rtlCol="0" anchor="b"/>
          <a:lstStyle>
            <a:lvl1pPr algn="r">
              <a:defRPr sz="1200"/>
            </a:lvl1pPr>
          </a:lstStyle>
          <a:p>
            <a:fld id="{B4780A10-129A-BD45-9A7C-8FA39E143D2C}" type="slidenum">
              <a:rPr lang="de-DE" smtClean="0"/>
              <a:pPr/>
              <a:t>‹Nr.›</a:t>
            </a:fld>
            <a:endParaRPr lang="de-DE"/>
          </a:p>
        </p:txBody>
      </p:sp>
    </p:spTree>
    <p:extLst>
      <p:ext uri="{BB962C8B-B14F-4D97-AF65-F5344CB8AC3E}">
        <p14:creationId xmlns:p14="http://schemas.microsoft.com/office/powerpoint/2010/main" val="1094601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B4780A10-129A-BD45-9A7C-8FA39E143D2C}" type="slidenum">
              <a:rPr lang="de-DE" smtClean="0"/>
              <a:pPr/>
              <a:t>1</a:t>
            </a:fld>
            <a:endParaRPr lang="de-DE"/>
          </a:p>
        </p:txBody>
      </p:sp>
    </p:spTree>
    <p:extLst>
      <p:ext uri="{BB962C8B-B14F-4D97-AF65-F5344CB8AC3E}">
        <p14:creationId xmlns:p14="http://schemas.microsoft.com/office/powerpoint/2010/main" val="4289377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de-DE"/>
              <a:t>Mastertitelformat bearbeiten</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e Placeholder 3"/>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201294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7942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de-DE"/>
              <a:t>Mastertitelformat bearbeiten</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1754287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1655604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de-DE"/>
              <a:t>Mastertitelformat bearbeiten</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488772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416526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de-DE"/>
              <a:t>Mastertitelformat bearbeiten</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2329" y="2505075"/>
            <a:ext cx="4190702"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14913" y="2505075"/>
            <a:ext cx="4211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322940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Date Placeholder 2"/>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1496411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281348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a:t>Mastertitelformat bearbeiten</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255446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a:t>Mastertitelformat bearbeiten</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70E8CB75-7DEB-264E-B414-AC4960669847}" type="datetimeFigureOut">
              <a:rPr lang="de-DE" smtClean="0"/>
              <a:pPr/>
              <a:t>17.09.2024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713B921-F4D4-ED48-9AEF-91860D2898F3}" type="slidenum">
              <a:rPr lang="de-DE" smtClean="0"/>
              <a:pPr/>
              <a:t>‹Nr.›</a:t>
            </a:fld>
            <a:endParaRPr lang="de-DE"/>
          </a:p>
        </p:txBody>
      </p:sp>
    </p:spTree>
    <p:extLst>
      <p:ext uri="{BB962C8B-B14F-4D97-AF65-F5344CB8AC3E}">
        <p14:creationId xmlns:p14="http://schemas.microsoft.com/office/powerpoint/2010/main" val="264140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8CB75-7DEB-264E-B414-AC4960669847}" type="datetimeFigureOut">
              <a:rPr lang="de-DE" smtClean="0"/>
              <a:pPr/>
              <a:t>17.09.2024</a:t>
            </a:fld>
            <a:endParaRPr lang="de-DE"/>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13B921-F4D4-ED48-9AEF-91860D2898F3}" type="slidenum">
              <a:rPr lang="de-DE" smtClean="0"/>
              <a:pPr/>
              <a:t>‹Nr.›</a:t>
            </a:fld>
            <a:endParaRPr lang="de-DE"/>
          </a:p>
        </p:txBody>
      </p:sp>
    </p:spTree>
    <p:extLst>
      <p:ext uri="{BB962C8B-B14F-4D97-AF65-F5344CB8AC3E}">
        <p14:creationId xmlns:p14="http://schemas.microsoft.com/office/powerpoint/2010/main" val="4060255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EA67480B-CBF1-E449-95F6-BCE82991B00B}"/>
              </a:ext>
            </a:extLst>
          </p:cNvPr>
          <p:cNvSpPr txBox="1"/>
          <p:nvPr/>
        </p:nvSpPr>
        <p:spPr>
          <a:xfrm>
            <a:off x="6826809" y="149219"/>
            <a:ext cx="3131999" cy="646330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noAutofit/>
          </a:bodyPr>
          <a:lstStyle/>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pPr algn="ctr"/>
            <a:r>
              <a:rPr lang="de-DE" dirty="0"/>
              <a:t>Notfallseelsorge Hamburg</a:t>
            </a:r>
          </a:p>
          <a:p>
            <a:endParaRPr lang="de-DE" dirty="0"/>
          </a:p>
          <a:p>
            <a:pPr algn="ctr"/>
            <a:r>
              <a:rPr lang="de-DE" i="1" dirty="0"/>
              <a:t>Seminarangebote 2025</a:t>
            </a:r>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5" name="Textfeld 4">
            <a:extLst>
              <a:ext uri="{FF2B5EF4-FFF2-40B4-BE49-F238E27FC236}">
                <a16:creationId xmlns:a16="http://schemas.microsoft.com/office/drawing/2014/main" id="{CE776D80-5490-234F-B769-CB1EF87A8FB6}"/>
              </a:ext>
            </a:extLst>
          </p:cNvPr>
          <p:cNvSpPr txBox="1"/>
          <p:nvPr/>
        </p:nvSpPr>
        <p:spPr>
          <a:xfrm>
            <a:off x="3387001" y="149219"/>
            <a:ext cx="3131999" cy="646330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noAutofit/>
          </a:bodyPr>
          <a:lstStyle/>
          <a:p>
            <a:pPr algn="ctr"/>
            <a:endParaRPr lang="de-DE" sz="1200" dirty="0"/>
          </a:p>
          <a:p>
            <a:pPr algn="ctr"/>
            <a:r>
              <a:rPr lang="de-DE" sz="1500" b="1" dirty="0" err="1"/>
              <a:t>Ansprechpartner:innen</a:t>
            </a:r>
            <a:endParaRPr lang="de-DE" sz="1500" b="1" dirty="0"/>
          </a:p>
          <a:p>
            <a:pPr algn="ctr"/>
            <a:endParaRPr lang="de-DE" sz="1200" dirty="0"/>
          </a:p>
          <a:p>
            <a:pPr algn="ctr"/>
            <a:endParaRPr lang="de-DE" sz="1200" dirty="0"/>
          </a:p>
          <a:p>
            <a:pPr algn="ctr"/>
            <a:r>
              <a:rPr lang="de-DE" sz="1300" dirty="0"/>
              <a:t>Landesfeuerwehrpastorin </a:t>
            </a:r>
          </a:p>
          <a:p>
            <a:pPr algn="ctr"/>
            <a:r>
              <a:rPr lang="de-DE" sz="1300" dirty="0"/>
              <a:t>Erneli Martens</a:t>
            </a:r>
          </a:p>
          <a:p>
            <a:pPr algn="ctr"/>
            <a:r>
              <a:rPr lang="de-DE" sz="1300" dirty="0"/>
              <a:t>Leitung</a:t>
            </a:r>
          </a:p>
          <a:p>
            <a:pPr algn="ctr"/>
            <a:r>
              <a:rPr lang="de-DE" sz="1300" dirty="0"/>
              <a:t>0170 - 9461 492</a:t>
            </a:r>
          </a:p>
          <a:p>
            <a:pPr algn="ctr"/>
            <a:r>
              <a:rPr lang="de-DE" sz="1300" dirty="0" err="1"/>
              <a:t>erneli.martens@feuerwehr.hamburg.de</a:t>
            </a:r>
            <a:endParaRPr lang="de-DE" sz="1300" dirty="0"/>
          </a:p>
          <a:p>
            <a:pPr algn="ctr"/>
            <a:endParaRPr lang="de-DE" sz="1300" dirty="0"/>
          </a:p>
          <a:p>
            <a:pPr algn="ctr"/>
            <a:endParaRPr lang="de-DE" sz="1300" dirty="0"/>
          </a:p>
          <a:p>
            <a:pPr algn="ctr"/>
            <a:r>
              <a:rPr lang="de-DE" sz="1300" dirty="0"/>
              <a:t>Pastorin</a:t>
            </a:r>
          </a:p>
          <a:p>
            <a:pPr algn="ctr"/>
            <a:r>
              <a:rPr lang="de-DE" sz="1300" dirty="0"/>
              <a:t>Margrit Sierts</a:t>
            </a:r>
          </a:p>
          <a:p>
            <a:pPr algn="ctr"/>
            <a:r>
              <a:rPr lang="de-DE" sz="1300" dirty="0"/>
              <a:t>Kirchenkreis Hamburg-West</a:t>
            </a:r>
          </a:p>
          <a:p>
            <a:pPr algn="ctr"/>
            <a:r>
              <a:rPr lang="de-DE" sz="1300" dirty="0"/>
              <a:t> 0177 - 7386 881</a:t>
            </a:r>
          </a:p>
          <a:p>
            <a:pPr algn="ctr"/>
            <a:r>
              <a:rPr lang="de-DE" sz="1300" dirty="0" err="1"/>
              <a:t>margrit.sierts@kirchenkreis-hhsh.de</a:t>
            </a:r>
            <a:endParaRPr lang="de-DE" sz="1300" dirty="0"/>
          </a:p>
          <a:p>
            <a:pPr algn="ctr"/>
            <a:endParaRPr lang="de-DE" sz="1300" dirty="0"/>
          </a:p>
          <a:p>
            <a:pPr algn="ctr"/>
            <a:endParaRPr lang="de-DE" sz="1300" dirty="0"/>
          </a:p>
          <a:p>
            <a:pPr algn="ctr"/>
            <a:r>
              <a:rPr lang="de-DE" sz="1300" dirty="0"/>
              <a:t>Pastor</a:t>
            </a:r>
          </a:p>
          <a:p>
            <a:pPr algn="ctr"/>
            <a:r>
              <a:rPr lang="de-DE" sz="1300" dirty="0"/>
              <a:t>Hartmut </a:t>
            </a:r>
            <a:r>
              <a:rPr lang="de-DE" sz="1300" dirty="0" err="1"/>
              <a:t>Sölter</a:t>
            </a:r>
            <a:endParaRPr lang="de-DE" sz="1300" dirty="0"/>
          </a:p>
          <a:p>
            <a:pPr algn="ctr"/>
            <a:r>
              <a:rPr lang="de-DE" sz="1300" dirty="0"/>
              <a:t>Kirchenkreis Hamburg-Ost</a:t>
            </a:r>
          </a:p>
          <a:p>
            <a:pPr algn="ctr"/>
            <a:r>
              <a:rPr lang="de-DE" sz="1300" dirty="0"/>
              <a:t>0151 - 1143 2021</a:t>
            </a:r>
          </a:p>
          <a:p>
            <a:pPr algn="ctr"/>
            <a:r>
              <a:rPr lang="de-DE" sz="1300" dirty="0"/>
              <a:t>h.soelter@kirche-hamburg-ost.de</a:t>
            </a:r>
          </a:p>
          <a:p>
            <a:pPr algn="ctr"/>
            <a:endParaRPr lang="de-DE" sz="1300" dirty="0"/>
          </a:p>
          <a:p>
            <a:pPr algn="ctr"/>
            <a:endParaRPr lang="de-DE" sz="1300" dirty="0"/>
          </a:p>
          <a:p>
            <a:pPr algn="ctr"/>
            <a:endParaRPr lang="de-DE" sz="1300" dirty="0"/>
          </a:p>
          <a:p>
            <a:pPr algn="ctr"/>
            <a:r>
              <a:rPr lang="de-DE" sz="1300" dirty="0"/>
              <a:t>Geschäftsstelle </a:t>
            </a:r>
          </a:p>
          <a:p>
            <a:pPr algn="ctr"/>
            <a:r>
              <a:rPr lang="de-DE" sz="1300" dirty="0"/>
              <a:t>Bettina Moser</a:t>
            </a:r>
          </a:p>
          <a:p>
            <a:pPr algn="ctr"/>
            <a:r>
              <a:rPr lang="de-DE" sz="1300" dirty="0"/>
              <a:t>040 - 42851-4051</a:t>
            </a:r>
          </a:p>
          <a:p>
            <a:pPr algn="ctr"/>
            <a:r>
              <a:rPr lang="de-DE" sz="1300" dirty="0"/>
              <a:t>Mo., Mi. und Do. 10:00 – 14:00 Uhr</a:t>
            </a:r>
          </a:p>
          <a:p>
            <a:pPr algn="ctr"/>
            <a:endParaRPr lang="de-DE" sz="1300" dirty="0"/>
          </a:p>
          <a:p>
            <a:pPr algn="ctr"/>
            <a:endParaRPr lang="de-DE" sz="1200" dirty="0"/>
          </a:p>
        </p:txBody>
      </p:sp>
      <p:pic>
        <p:nvPicPr>
          <p:cNvPr id="2" name="Grafik 1">
            <a:extLst>
              <a:ext uri="{FF2B5EF4-FFF2-40B4-BE49-F238E27FC236}">
                <a16:creationId xmlns:a16="http://schemas.microsoft.com/office/drawing/2014/main" id="{2B8B1FE7-681C-F449-9EF2-B6F2C08F4227}"/>
              </a:ext>
            </a:extLst>
          </p:cNvPr>
          <p:cNvPicPr>
            <a:picLocks noChangeAspect="1"/>
          </p:cNvPicPr>
          <p:nvPr/>
        </p:nvPicPr>
        <p:blipFill>
          <a:blip r:embed="rId3"/>
          <a:stretch>
            <a:fillRect/>
          </a:stretch>
        </p:blipFill>
        <p:spPr>
          <a:xfrm>
            <a:off x="7550090" y="857814"/>
            <a:ext cx="1685429" cy="2421321"/>
          </a:xfrm>
          <a:prstGeom prst="rect">
            <a:avLst/>
          </a:prstGeom>
        </p:spPr>
      </p:pic>
      <p:sp>
        <p:nvSpPr>
          <p:cNvPr id="7" name="Textfeld 6">
            <a:extLst>
              <a:ext uri="{FF2B5EF4-FFF2-40B4-BE49-F238E27FC236}">
                <a16:creationId xmlns:a16="http://schemas.microsoft.com/office/drawing/2014/main" id="{5F73BFEE-0E15-6C43-A55D-2C72121C93E6}"/>
              </a:ext>
            </a:extLst>
          </p:cNvPr>
          <p:cNvSpPr txBox="1"/>
          <p:nvPr/>
        </p:nvSpPr>
        <p:spPr>
          <a:xfrm>
            <a:off x="-1291" y="197346"/>
            <a:ext cx="3131999" cy="646330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nchor="t">
            <a:noAutofit/>
          </a:bodyPr>
          <a:lstStyle/>
          <a:p>
            <a:endParaRPr lang="de-DE" sz="1500" b="1" dirty="0"/>
          </a:p>
          <a:p>
            <a:endParaRPr lang="de-DE" sz="1500" b="1" dirty="0"/>
          </a:p>
          <a:p>
            <a:r>
              <a:rPr lang="de-DE" sz="1500" b="1" dirty="0"/>
              <a:t>Unser Seminarangebot</a:t>
            </a:r>
          </a:p>
          <a:p>
            <a:endParaRPr lang="de-DE" sz="1200" dirty="0"/>
          </a:p>
          <a:p>
            <a:pPr algn="just"/>
            <a:r>
              <a:rPr lang="de-DE" sz="1300" dirty="0"/>
              <a:t>richtet sich an alle bereits in der Notfallseelsorge Aktiven sowie an </a:t>
            </a:r>
            <a:r>
              <a:rPr lang="de-DE" sz="1300" dirty="0" err="1"/>
              <a:t>Neu-Einsteiger:innen</a:t>
            </a:r>
            <a:r>
              <a:rPr lang="de-DE" sz="1300" dirty="0"/>
              <a:t>.</a:t>
            </a:r>
            <a:endParaRPr lang="de-DE" sz="1300" dirty="0">
              <a:cs typeface="Calibri" panose="020F0502020204030204"/>
            </a:endParaRPr>
          </a:p>
          <a:p>
            <a:pPr algn="just"/>
            <a:endParaRPr lang="de-DE" sz="1300" dirty="0">
              <a:cs typeface="Calibri" panose="020F0502020204030204"/>
            </a:endParaRPr>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endParaRPr lang="de-DE" sz="1300" dirty="0"/>
          </a:p>
          <a:p>
            <a:pPr algn="ctr"/>
            <a:r>
              <a:rPr lang="de-DE" sz="1300" dirty="0"/>
              <a:t>Anmeldungen für den Aufbaukurs und die Seminartage bitte ausschließlich über </a:t>
            </a:r>
            <a:endParaRPr lang="de-DE" sz="1300" dirty="0">
              <a:cs typeface="Calibri"/>
            </a:endParaRPr>
          </a:p>
          <a:p>
            <a:pPr algn="ctr"/>
            <a:endParaRPr lang="de-DE" sz="1100" dirty="0"/>
          </a:p>
          <a:p>
            <a:pPr algn="ctr"/>
            <a:r>
              <a:rPr lang="de-DE" sz="1300" dirty="0"/>
              <a:t>Pastorin Margrit </a:t>
            </a:r>
            <a:r>
              <a:rPr lang="de-DE" sz="1300" dirty="0" err="1"/>
              <a:t>Sierts</a:t>
            </a:r>
            <a:endParaRPr lang="de-DE" sz="1300" dirty="0"/>
          </a:p>
          <a:p>
            <a:pPr algn="ctr"/>
            <a:r>
              <a:rPr lang="de-DE" sz="1300" dirty="0"/>
              <a:t>0177 - 7386 881</a:t>
            </a:r>
          </a:p>
          <a:p>
            <a:pPr algn="ctr"/>
            <a:r>
              <a:rPr lang="de-DE" sz="1300" dirty="0" err="1"/>
              <a:t>margrit.sierts@kirchenkreis-hhsh.de</a:t>
            </a:r>
            <a:endParaRPr lang="de-DE" sz="1300" dirty="0"/>
          </a:p>
          <a:p>
            <a:endParaRPr lang="de-DE" sz="1200" dirty="0"/>
          </a:p>
        </p:txBody>
      </p:sp>
    </p:spTree>
    <p:extLst>
      <p:ext uri="{BB962C8B-B14F-4D97-AF65-F5344CB8AC3E}">
        <p14:creationId xmlns:p14="http://schemas.microsoft.com/office/powerpoint/2010/main" val="401779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EA67480B-CBF1-E449-95F6-BCE82991B00B}"/>
              </a:ext>
            </a:extLst>
          </p:cNvPr>
          <p:cNvSpPr txBox="1"/>
          <p:nvPr/>
        </p:nvSpPr>
        <p:spPr>
          <a:xfrm>
            <a:off x="6774001" y="197346"/>
            <a:ext cx="3131999" cy="646330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nchor="t">
            <a:noAutofit/>
          </a:bodyPr>
          <a:lstStyle/>
          <a:p>
            <a:r>
              <a:rPr lang="de-DE" sz="1500" b="1" dirty="0"/>
              <a:t>Seminarwoche AUFBAUKURS </a:t>
            </a:r>
          </a:p>
          <a:p>
            <a:endParaRPr lang="de-DE" sz="1500" b="1" dirty="0"/>
          </a:p>
          <a:p>
            <a:r>
              <a:rPr lang="de-DE" sz="1500" b="1" dirty="0"/>
              <a:t>Seelsorge im Notfall </a:t>
            </a:r>
          </a:p>
          <a:p>
            <a:r>
              <a:rPr lang="de-DE" sz="1500" b="1" dirty="0"/>
              <a:t> - im öffentlichen Raum - </a:t>
            </a:r>
          </a:p>
          <a:p>
            <a:endParaRPr lang="de-DE" sz="1300" dirty="0"/>
          </a:p>
          <a:p>
            <a:r>
              <a:rPr lang="de-DE" sz="1300" dirty="0"/>
              <a:t>10. bis 14. Nov. 2025</a:t>
            </a:r>
            <a:endParaRPr lang="de-DE" sz="1300" dirty="0">
              <a:cs typeface="Calibri"/>
            </a:endParaRPr>
          </a:p>
          <a:p>
            <a:r>
              <a:rPr lang="de-DE" sz="1300" dirty="0"/>
              <a:t>jeweils 09:00 bis 17:00 Uhr</a:t>
            </a:r>
          </a:p>
          <a:p>
            <a:r>
              <a:rPr lang="de-DE" sz="1300" dirty="0"/>
              <a:t>Kirchliches Verwaltungszentrum </a:t>
            </a:r>
          </a:p>
          <a:p>
            <a:r>
              <a:rPr lang="de-DE" sz="1300" dirty="0"/>
              <a:t>Steindamm 55, Hamburg</a:t>
            </a:r>
          </a:p>
          <a:p>
            <a:endParaRPr lang="de-DE" sz="1300" dirty="0"/>
          </a:p>
          <a:p>
            <a:endParaRPr lang="de-DE" sz="1200" dirty="0"/>
          </a:p>
          <a:p>
            <a:r>
              <a:rPr lang="de-DE" sz="1300" dirty="0"/>
              <a:t>Folgende Schwerpunkte werden in diesem Kurs behandelt:</a:t>
            </a:r>
            <a:endParaRPr lang="de-DE" sz="1300" dirty="0">
              <a:cs typeface="Calibri"/>
            </a:endParaRPr>
          </a:p>
          <a:p>
            <a:pPr marL="285750" lvl="0" indent="-285750">
              <a:buFont typeface="Arial" panose="020B0604020202020204" pitchFamily="34" charset="0"/>
              <a:buChar char="•"/>
            </a:pPr>
            <a:r>
              <a:rPr lang="de-DE" sz="1300" dirty="0"/>
              <a:t>Unfälle im Straßen-, Bahn-, Schiffs- oder Luftverkehr</a:t>
            </a:r>
          </a:p>
          <a:p>
            <a:pPr marL="285750" lvl="0" indent="-285750">
              <a:buFont typeface="Arial" panose="020B0604020202020204" pitchFamily="34" charset="0"/>
              <a:buChar char="•"/>
            </a:pPr>
            <a:r>
              <a:rPr lang="de-DE" sz="1300" dirty="0"/>
              <a:t>Unfälle in Kindertageseinrichtungen, Schulen oder Sport-, Kultur- und Freizeiteinrichtungen</a:t>
            </a:r>
          </a:p>
          <a:p>
            <a:pPr marL="285750" lvl="0" indent="-285750">
              <a:buFont typeface="Arial" panose="020B0604020202020204" pitchFamily="34" charset="0"/>
              <a:buChar char="•"/>
            </a:pPr>
            <a:r>
              <a:rPr lang="de-DE" sz="1300" dirty="0"/>
              <a:t>Unfälle am Arbeitsplatz oder in öffentlichen Einrichtungen</a:t>
            </a:r>
          </a:p>
          <a:p>
            <a:pPr marL="285750" lvl="0" indent="-285750">
              <a:buFont typeface="Arial" panose="020B0604020202020204" pitchFamily="34" charset="0"/>
              <a:buChar char="•"/>
            </a:pPr>
            <a:r>
              <a:rPr lang="de-DE" sz="1300" dirty="0"/>
              <a:t>Unterstützung von Einsätzen von Feuerwehr, Polizei und Rettungsdiensten</a:t>
            </a:r>
          </a:p>
          <a:p>
            <a:pPr marL="285750" indent="-285750">
              <a:buFont typeface="Arial" panose="020B0604020202020204" pitchFamily="34" charset="0"/>
              <a:buChar char="•"/>
            </a:pPr>
            <a:r>
              <a:rPr lang="de-DE" sz="1300" dirty="0"/>
              <a:t>Organisierung und Durchführung der Psychosozialen Notfallversorgung (PSNV) bei Großschadenslagen</a:t>
            </a:r>
          </a:p>
          <a:p>
            <a:pPr marL="285750" indent="-285750">
              <a:buFont typeface="Arial" panose="020B0604020202020204" pitchFamily="34" charset="0"/>
              <a:buChar char="•"/>
            </a:pPr>
            <a:endParaRPr lang="de-DE" sz="1300" dirty="0"/>
          </a:p>
          <a:p>
            <a:endParaRPr lang="de-DE" sz="1300" dirty="0"/>
          </a:p>
          <a:p>
            <a:r>
              <a:rPr lang="de-DE" sz="1300" dirty="0"/>
              <a:t>Der Kurs kann in Hamburg und Schleswig-Holstein als Bildungsurlaub anerkannt werden.</a:t>
            </a:r>
          </a:p>
        </p:txBody>
      </p:sp>
      <p:sp>
        <p:nvSpPr>
          <p:cNvPr id="7" name="Textfeld 6">
            <a:extLst>
              <a:ext uri="{FF2B5EF4-FFF2-40B4-BE49-F238E27FC236}">
                <a16:creationId xmlns:a16="http://schemas.microsoft.com/office/drawing/2014/main" id="{2819E360-FA8D-874F-A340-3A08DAF5AB5C}"/>
              </a:ext>
            </a:extLst>
          </p:cNvPr>
          <p:cNvSpPr txBox="1"/>
          <p:nvPr/>
        </p:nvSpPr>
        <p:spPr>
          <a:xfrm>
            <a:off x="-39928" y="197346"/>
            <a:ext cx="3131999" cy="646330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nchor="t">
            <a:noAutofit/>
          </a:bodyPr>
          <a:lstStyle/>
          <a:p>
            <a:r>
              <a:rPr lang="de-DE" sz="1500" b="1" dirty="0"/>
              <a:t>Liebe Kolleg*innen in der Notfallseelsorge, liebe Interessierte,</a:t>
            </a:r>
            <a:endParaRPr lang="de-DE" sz="1500" dirty="0">
              <a:cs typeface="Calibri" panose="020F0502020204030204"/>
            </a:endParaRPr>
          </a:p>
          <a:p>
            <a:pPr algn="just"/>
            <a:endParaRPr lang="de-DE" sz="1600" dirty="0">
              <a:cs typeface="Calibri" panose="020F0502020204030204"/>
            </a:endParaRPr>
          </a:p>
          <a:p>
            <a:pPr algn="just"/>
            <a:r>
              <a:rPr lang="de-DE" sz="1300" dirty="0"/>
              <a:t>in der Notfallseelsorge werden wir immer wieder mit herausfordernden Situationen konfrontiert. Der Grundkurs „Seelsorge im Notfall“ deckt viele Teilbereiche des Einsatzes im häuslichen Bereich ab. Der einwöchige Aufbaukurs widmet sich Einsätzen im öffentlichen Raum. Beide Kurse wurden nach bundesweit einheitlichen Standards entwickelt und werden entsprechend zertifiziert. Der Grundkurs bietet die Basis für den Aufbaukurs. Die Teilnahme an beiden Kursen ist die Voraussetzung für die Übernahme von Einsätzen im öffentlichen Raum. </a:t>
            </a:r>
            <a:endParaRPr lang="de-DE" sz="1300" dirty="0">
              <a:cs typeface="Calibri"/>
            </a:endParaRPr>
          </a:p>
          <a:p>
            <a:pPr algn="just"/>
            <a:endParaRPr lang="de-DE" sz="1300" dirty="0">
              <a:cs typeface="Calibri"/>
            </a:endParaRPr>
          </a:p>
          <a:p>
            <a:pPr algn="just"/>
            <a:endParaRPr lang="de-DE" sz="1300" dirty="0">
              <a:cs typeface="Calibri"/>
            </a:endParaRPr>
          </a:p>
          <a:p>
            <a:pPr algn="just"/>
            <a:r>
              <a:rPr lang="de-DE" sz="1300" dirty="0">
                <a:cs typeface="Calibri"/>
              </a:rPr>
              <a:t>Der Grundkurs wird an fünf einzelnen Seminartagen angeboten. </a:t>
            </a:r>
            <a:r>
              <a:rPr lang="de-DE" sz="1300" dirty="0"/>
              <a:t>Wer nur bestimmte Aspekte der Notfallseelsorge kennenlernen möchte, hat auch  die Möglichkeit, an unterschiedlichen Seminar-tagen mit verschiedenen Schwerpunkten teilzunehmen. Auch für die Seelsorge in der Gemeinde kann diese Fortbildung sinnvoll sein.</a:t>
            </a:r>
          </a:p>
          <a:p>
            <a:pPr algn="just"/>
            <a:endParaRPr lang="de-DE" sz="1300" dirty="0">
              <a:cs typeface="Calibri"/>
            </a:endParaRPr>
          </a:p>
          <a:p>
            <a:pPr algn="just"/>
            <a:r>
              <a:rPr lang="de-DE" sz="1300" dirty="0">
                <a:cs typeface="Calibri"/>
              </a:rPr>
              <a:t>Wer alle fünf Seminartage besucht, erhält am Ende das Grundkurs-Zertifikat.</a:t>
            </a:r>
          </a:p>
        </p:txBody>
      </p:sp>
      <p:sp>
        <p:nvSpPr>
          <p:cNvPr id="9" name="Textfeld 8">
            <a:extLst>
              <a:ext uri="{FF2B5EF4-FFF2-40B4-BE49-F238E27FC236}">
                <a16:creationId xmlns:a16="http://schemas.microsoft.com/office/drawing/2014/main" id="{83549839-0A2E-E84C-906E-CA3F12811693}"/>
              </a:ext>
            </a:extLst>
          </p:cNvPr>
          <p:cNvSpPr txBox="1"/>
          <p:nvPr/>
        </p:nvSpPr>
        <p:spPr>
          <a:xfrm>
            <a:off x="3512691" y="197346"/>
            <a:ext cx="3131999" cy="646330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nchor="t">
            <a:noAutofit/>
          </a:bodyPr>
          <a:lstStyle/>
          <a:p>
            <a:r>
              <a:rPr lang="de-DE" sz="1500" b="1" dirty="0"/>
              <a:t>Seminartage GRUNDKURS</a:t>
            </a:r>
          </a:p>
          <a:p>
            <a:r>
              <a:rPr lang="de-DE" sz="1400" dirty="0"/>
              <a:t>Notfallseelsorge im häuslichen Bereich</a:t>
            </a:r>
          </a:p>
          <a:p>
            <a:r>
              <a:rPr lang="de-DE" sz="1300" dirty="0"/>
              <a:t>jeweils 09:00 bis 17:00 Uhr</a:t>
            </a:r>
            <a:br>
              <a:rPr lang="de-DE" sz="1300" dirty="0"/>
            </a:br>
            <a:r>
              <a:rPr lang="de-DE" sz="1300" dirty="0"/>
              <a:t>Kirchliches Verwaltungszentrum</a:t>
            </a:r>
          </a:p>
          <a:p>
            <a:r>
              <a:rPr lang="de-DE" sz="1300" dirty="0"/>
              <a:t>Steindamm 55, Hamburg </a:t>
            </a:r>
          </a:p>
          <a:p>
            <a:endParaRPr lang="de-DE" sz="1200" dirty="0"/>
          </a:p>
          <a:p>
            <a:r>
              <a:rPr lang="de-DE" sz="1200" b="1" dirty="0"/>
              <a:t>Grundlagen der NFS</a:t>
            </a:r>
            <a:endParaRPr lang="de-DE" sz="1200" dirty="0"/>
          </a:p>
          <a:p>
            <a:pPr lvl="0"/>
            <a:r>
              <a:rPr lang="de-DE" sz="1200" dirty="0"/>
              <a:t>28. Januar 2025</a:t>
            </a:r>
          </a:p>
          <a:p>
            <a:pPr marL="285750" indent="-285750">
              <a:buFont typeface="Arial" panose="020B0604020202020204" pitchFamily="34" charset="0"/>
              <a:buChar char="•"/>
            </a:pPr>
            <a:r>
              <a:rPr lang="de-DE" sz="1200" dirty="0"/>
              <a:t>Notfallseelsorge! Wozu?</a:t>
            </a:r>
          </a:p>
          <a:p>
            <a:pPr marL="285750" indent="-285750">
              <a:buFont typeface="Arial" panose="020B0604020202020204" pitchFamily="34" charset="0"/>
              <a:buChar char="•"/>
            </a:pPr>
            <a:r>
              <a:rPr lang="de-DE" sz="1200" dirty="0"/>
              <a:t>Möglichkeiten und Grenzen</a:t>
            </a:r>
          </a:p>
          <a:p>
            <a:pPr marL="285750" indent="-285750">
              <a:buFont typeface="Arial" panose="020B0604020202020204" pitchFamily="34" charset="0"/>
              <a:buChar char="•"/>
            </a:pPr>
            <a:r>
              <a:rPr lang="de-DE" sz="1200" dirty="0"/>
              <a:t>Psychotraumatologie</a:t>
            </a:r>
          </a:p>
          <a:p>
            <a:pPr lvl="0"/>
            <a:endParaRPr lang="de-DE" sz="1200" dirty="0">
              <a:cs typeface="Calibri"/>
            </a:endParaRPr>
          </a:p>
          <a:p>
            <a:r>
              <a:rPr lang="de-DE" sz="1200" b="1" dirty="0"/>
              <a:t>Segen und Martinshorn</a:t>
            </a:r>
          </a:p>
          <a:p>
            <a:r>
              <a:rPr lang="de-DE" sz="1200" dirty="0"/>
              <a:t>4. März 2025</a:t>
            </a:r>
          </a:p>
          <a:p>
            <a:pPr marL="285750" indent="-285750">
              <a:buFont typeface="Arial" panose="020B0604020202020204" pitchFamily="34" charset="0"/>
              <a:buChar char="•"/>
            </a:pPr>
            <a:r>
              <a:rPr lang="de-DE" sz="1200" dirty="0"/>
              <a:t>Halten und Stützen</a:t>
            </a:r>
          </a:p>
          <a:p>
            <a:pPr marL="285750" indent="-285750">
              <a:buFont typeface="Arial" panose="020B0604020202020204" pitchFamily="34" charset="0"/>
              <a:buChar char="•"/>
            </a:pPr>
            <a:r>
              <a:rPr lang="de-DE" sz="1200" dirty="0"/>
              <a:t>Abschied gestalten</a:t>
            </a:r>
          </a:p>
          <a:p>
            <a:pPr marL="285750" indent="-285750">
              <a:buFont typeface="Arial" panose="020B0604020202020204" pitchFamily="34" charset="0"/>
              <a:buChar char="•"/>
            </a:pPr>
            <a:r>
              <a:rPr lang="de-DE" sz="1200" dirty="0"/>
              <a:t>eigene Rituale entwickeln</a:t>
            </a:r>
          </a:p>
          <a:p>
            <a:pPr marL="285750" indent="-285750">
              <a:buFont typeface="Arial" panose="020B0604020202020204" pitchFamily="34" charset="0"/>
              <a:buChar char="•"/>
            </a:pPr>
            <a:r>
              <a:rPr lang="de-DE" sz="1200" dirty="0"/>
              <a:t>Leitstelle der Feuerwehr</a:t>
            </a:r>
          </a:p>
          <a:p>
            <a:endParaRPr lang="de-DE" sz="1200" dirty="0"/>
          </a:p>
          <a:p>
            <a:r>
              <a:rPr lang="de-DE" sz="1200" b="1" dirty="0"/>
              <a:t>Die Frage nach Tod und Leben</a:t>
            </a:r>
            <a:endParaRPr lang="de-DE" sz="1200" dirty="0"/>
          </a:p>
          <a:p>
            <a:r>
              <a:rPr lang="de-DE" sz="1200" dirty="0"/>
              <a:t>29. April 2025</a:t>
            </a:r>
            <a:endParaRPr lang="de-DE" sz="1200" dirty="0">
              <a:cs typeface="Calibri"/>
            </a:endParaRPr>
          </a:p>
          <a:p>
            <a:pPr marL="285750" lvl="0" indent="-285750">
              <a:buFont typeface="Arial" panose="020B0604020202020204" pitchFamily="34" charset="0"/>
              <a:buChar char="•"/>
            </a:pPr>
            <a:r>
              <a:rPr lang="de-DE" sz="1200" dirty="0"/>
              <a:t>Einsatz nach Suizid 	</a:t>
            </a:r>
            <a:endParaRPr lang="de-DE" sz="1200" dirty="0">
              <a:cs typeface="Calibri" panose="020F0502020204030204"/>
            </a:endParaRPr>
          </a:p>
          <a:p>
            <a:pPr marL="285750" lvl="0" indent="-285750">
              <a:buFont typeface="Arial" panose="020B0604020202020204" pitchFamily="34" charset="0"/>
              <a:buChar char="•"/>
            </a:pPr>
            <a:r>
              <a:rPr lang="de-DE" sz="1200" dirty="0"/>
              <a:t>im interkulturellen Kontext</a:t>
            </a:r>
            <a:endParaRPr lang="de-DE" sz="1200" dirty="0">
              <a:cs typeface="Calibri" panose="020F0502020204030204"/>
            </a:endParaRPr>
          </a:p>
          <a:p>
            <a:endParaRPr lang="de-DE" sz="1200" dirty="0"/>
          </a:p>
          <a:p>
            <a:r>
              <a:rPr lang="de-DE" sz="1200" b="1" dirty="0"/>
              <a:t>Vom Anfang zum Ende</a:t>
            </a:r>
            <a:endParaRPr lang="de-DE" sz="1200" dirty="0"/>
          </a:p>
          <a:p>
            <a:r>
              <a:rPr lang="de-DE" sz="1200" dirty="0"/>
              <a:t>12. Juni 2025</a:t>
            </a:r>
            <a:endParaRPr lang="de-DE" sz="1200" b="1" i="1" dirty="0">
              <a:cs typeface="Calibri"/>
            </a:endParaRPr>
          </a:p>
          <a:p>
            <a:pPr marL="285750" indent="-285750">
              <a:buFont typeface="Arial" panose="020B0604020202020204" pitchFamily="34" charset="0"/>
              <a:buChar char="•"/>
            </a:pPr>
            <a:r>
              <a:rPr lang="de-DE" sz="1200" dirty="0"/>
              <a:t>Wenn Kinder betroffen sind</a:t>
            </a:r>
          </a:p>
          <a:p>
            <a:pPr marL="285750" indent="-285750">
              <a:buFont typeface="Arial" panose="020B0604020202020204" pitchFamily="34" charset="0"/>
              <a:buChar char="•"/>
            </a:pPr>
            <a:r>
              <a:rPr lang="de-DE" sz="1200" dirty="0"/>
              <a:t>Einsatz von A-Z</a:t>
            </a:r>
          </a:p>
          <a:p>
            <a:pPr marL="285750" indent="-285750">
              <a:buFont typeface="Arial" panose="020B0604020202020204" pitchFamily="34" charset="0"/>
              <a:buChar char="•"/>
            </a:pPr>
            <a:r>
              <a:rPr lang="de-DE" sz="1200" dirty="0"/>
              <a:t>Überbringen einer Todesnachricht</a:t>
            </a:r>
            <a:endParaRPr lang="de-DE" sz="1200" dirty="0">
              <a:cs typeface="Calibri"/>
            </a:endParaRPr>
          </a:p>
          <a:p>
            <a:pPr lvl="0"/>
            <a:endParaRPr lang="de-DE" sz="1200" dirty="0">
              <a:cs typeface="Calibri"/>
            </a:endParaRPr>
          </a:p>
          <a:p>
            <a:r>
              <a:rPr lang="de-DE" sz="1200" b="1" dirty="0"/>
              <a:t>Dem Tode nahe</a:t>
            </a:r>
            <a:endParaRPr lang="de-DE" sz="1200" dirty="0"/>
          </a:p>
          <a:p>
            <a:pPr lvl="0"/>
            <a:r>
              <a:rPr lang="de-DE" sz="1200" dirty="0"/>
              <a:t>25. September 2025</a:t>
            </a:r>
            <a:endParaRPr lang="de-DE" sz="1200" dirty="0">
              <a:cs typeface="Calibri"/>
            </a:endParaRPr>
          </a:p>
          <a:p>
            <a:pPr marL="285750" indent="-285750">
              <a:buFont typeface="Arial" panose="020B0604020202020204" pitchFamily="34" charset="0"/>
              <a:buChar char="•"/>
            </a:pPr>
            <a:r>
              <a:rPr lang="de-DE" sz="1200" dirty="0"/>
              <a:t>Besuch der Rechtsmedizin</a:t>
            </a:r>
          </a:p>
          <a:p>
            <a:pPr marL="285750" indent="-285750">
              <a:buFont typeface="Arial" panose="020B0604020202020204" pitchFamily="34" charset="0"/>
              <a:buChar char="•"/>
            </a:pPr>
            <a:r>
              <a:rPr lang="de-DE" sz="1200" dirty="0">
                <a:cs typeface="Calibri"/>
              </a:rPr>
              <a:t>Selbstfürsorge</a:t>
            </a:r>
          </a:p>
          <a:p>
            <a:pPr algn="ctr"/>
            <a:endParaRPr lang="de-DE" sz="1200" dirty="0"/>
          </a:p>
          <a:p>
            <a:pPr algn="ctr"/>
            <a:endParaRPr lang="de-DE" sz="1200" dirty="0"/>
          </a:p>
          <a:p>
            <a:pPr algn="ctr"/>
            <a:endParaRPr lang="de-DE" sz="1200" dirty="0"/>
          </a:p>
        </p:txBody>
      </p:sp>
    </p:spTree>
    <p:extLst>
      <p:ext uri="{BB962C8B-B14F-4D97-AF65-F5344CB8AC3E}">
        <p14:creationId xmlns:p14="http://schemas.microsoft.com/office/powerpoint/2010/main" val="428648070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{DD7EA344-FEA6-5D45-AE53-BD815142DAC1}tf10001076</Template>
  <TotalTime>0</TotalTime>
  <Words>458</Words>
  <Application>Microsoft Office PowerPoint</Application>
  <PresentationFormat>A4-Papier (210 x 297 mm)</PresentationFormat>
  <Paragraphs>149</Paragraphs>
  <Slides>2</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Lutz Neugebauer</dc:creator>
  <cp:lastModifiedBy>Moser, Bettina</cp:lastModifiedBy>
  <cp:revision>53</cp:revision>
  <cp:lastPrinted>2023-09-05T13:03:30Z</cp:lastPrinted>
  <dcterms:created xsi:type="dcterms:W3CDTF">2019-09-25T10:40:18Z</dcterms:created>
  <dcterms:modified xsi:type="dcterms:W3CDTF">2024-09-17T11:08:40Z</dcterms:modified>
</cp:coreProperties>
</file>